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63" r:id="rId2"/>
    <p:sldId id="261" r:id="rId3"/>
    <p:sldId id="266" r:id="rId4"/>
    <p:sldId id="267" r:id="rId5"/>
    <p:sldId id="268" r:id="rId6"/>
    <p:sldId id="271" r:id="rId7"/>
    <p:sldId id="270" r:id="rId8"/>
    <p:sldId id="291" r:id="rId9"/>
    <p:sldId id="269" r:id="rId10"/>
    <p:sldId id="275" r:id="rId11"/>
    <p:sldId id="274" r:id="rId12"/>
    <p:sldId id="276" r:id="rId13"/>
    <p:sldId id="273" r:id="rId14"/>
    <p:sldId id="278" r:id="rId15"/>
    <p:sldId id="277" r:id="rId16"/>
    <p:sldId id="282" r:id="rId17"/>
    <p:sldId id="272" r:id="rId18"/>
    <p:sldId id="290" r:id="rId19"/>
    <p:sldId id="279" r:id="rId20"/>
    <p:sldId id="288" r:id="rId21"/>
    <p:sldId id="284" r:id="rId22"/>
    <p:sldId id="281" r:id="rId23"/>
    <p:sldId id="280" r:id="rId24"/>
    <p:sldId id="289" r:id="rId25"/>
    <p:sldId id="287" r:id="rId26"/>
    <p:sldId id="286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385592"/>
    <a:srgbClr val="E2DEDB"/>
    <a:srgbClr val="003374"/>
    <a:srgbClr val="FFFFFF"/>
    <a:srgbClr val="173A8D"/>
    <a:srgbClr val="D6DEEA"/>
    <a:srgbClr val="9F9289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8" autoAdjust="0"/>
    <p:restoredTop sz="94660"/>
  </p:normalViewPr>
  <p:slideViewPr>
    <p:cSldViewPr snapToGrid="0">
      <p:cViewPr>
        <p:scale>
          <a:sx n="79" d="100"/>
          <a:sy n="79" d="100"/>
        </p:scale>
        <p:origin x="-1723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467" y="133084"/>
            <a:ext cx="8873066" cy="658839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iles.tsuren.ru/journal/lite-numbers/rh_2021-06_lt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ru.wikipedia.org/wiki/&#1057;&#1091;&#1076;&#1086;&#1089;&#1090;&#1088;&#1086;&#1077;&#1085;&#1080;&#1077;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transnav.eu/Article_Intellectual_Technologies_in_the_Bondarev,53,984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8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0038" y="2852936"/>
            <a:ext cx="8543924" cy="133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Библиографическое описание изданий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0038" y="106273"/>
            <a:ext cx="854392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Научно-техническая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бибилотека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БГАРФ</a:t>
            </a:r>
            <a:endParaRPr lang="en-US" sz="28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0038" y="5949280"/>
            <a:ext cx="854392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Калининград, </a:t>
            </a:r>
            <a:r>
              <a:rPr lang="ru-RU" sz="24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2023</a:t>
            </a:r>
            <a:endParaRPr lang="en-US" sz="24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\\196.168.1.2\общая\Лопатина Н.Н. (ИБО)\Библиотека ЛОГ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51" y="1124744"/>
            <a:ext cx="1116298" cy="1116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00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1345123" y="148356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289" y="1879868"/>
            <a:ext cx="2905462" cy="211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\\195.195.1.228\общая\Лопатина Н.Н. (ИБО)\IMG_20191223_121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41" b="3567"/>
          <a:stretch/>
        </p:blipFill>
        <p:spPr bwMode="auto">
          <a:xfrm>
            <a:off x="1956020" y="2936295"/>
            <a:ext cx="2275031" cy="314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09839" y="2061361"/>
            <a:ext cx="41686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Коломенский, Г. В.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Современная классификация парусных судов/ В.А. Волкогон, Г. В. Коломенский, </a:t>
            </a:r>
          </a:p>
          <a:p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М. В. Новиков; автор фотографий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В. В. </a:t>
            </a:r>
            <a:r>
              <a:rPr lang="ru-RU" sz="19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Семидьянов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// Паруса России. «Крузенштерн»: альбом. –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Калининград :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Издательство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ИП Василий </a:t>
            </a:r>
            <a:r>
              <a:rPr lang="ru-RU" sz="19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Семидьянов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2011.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с. 98-101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endParaRPr lang="ru-RU" sz="19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главы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/>
          <a:stretch/>
        </p:blipFill>
        <p:spPr>
          <a:xfrm>
            <a:off x="993610" y="1641905"/>
            <a:ext cx="2251866" cy="3573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0175" y="1709186"/>
            <a:ext cx="46098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Как было отмечено Горелик Г.Е.: «Упомянутый сотрудником Сахарова «высокий коэффициент отражения импульсного излучения от стенок из тяжелого материала» в переводе на простой язык означает: вспышка излучения от атомного взрыва успевает поработать внутри оболочки бомбы и симметрично обжать ядерный заряд до того, как стальная оболочка испарится»</a:t>
            </a:r>
            <a:r>
              <a:rPr lang="ru-RU" sz="2000" baseline="30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1</a:t>
            </a:r>
            <a:endParaRPr lang="ru-RU" sz="2000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610" y="5445224"/>
            <a:ext cx="7106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30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Горелик, Г. Е. </a:t>
            </a:r>
            <a:r>
              <a:rPr lang="ru-RU" sz="16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Сахаров </a:t>
            </a:r>
            <a:r>
              <a:rPr lang="ru-RU" sz="16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научно-популярное издание / </a:t>
            </a:r>
            <a:r>
              <a:rPr lang="ru-RU" sz="16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Г. Е</a:t>
            </a:r>
            <a:r>
              <a:rPr lang="ru-RU" sz="16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 Горелик. </a:t>
            </a:r>
            <a:r>
              <a:rPr lang="ru-RU" sz="16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Калининград </a:t>
            </a:r>
            <a:r>
              <a:rPr lang="ru-RU" sz="16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Мастерская "Коллекция", 2011. </a:t>
            </a:r>
            <a:r>
              <a:rPr lang="ru-RU" sz="16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 с. 176. (Жизнь замечательных людей)</a:t>
            </a:r>
            <a:endParaRPr lang="ru-RU" sz="1600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3610" y="5063950"/>
            <a:ext cx="7106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7" y="340171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подстрочной библиографической ссылки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методического издания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0971"/>
            <a:ext cx="3088155" cy="454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393" y="1999870"/>
            <a:ext cx="38136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Кириллов, Н. О.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Математические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основы специальности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сборник контрольных заданий и методических указаний для курсантов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специальности 180402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"Судовождение" заочной формы обучения / Н. О. Кириллов ;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Балтийская государственная академия рыбопромыслового флота.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Калининград : Издательство БГАРФ, 2013. 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137 с.</a:t>
            </a:r>
          </a:p>
        </p:txBody>
      </p:sp>
    </p:spTree>
    <p:extLst>
      <p:ext uri="{BB962C8B-B14F-4D97-AF65-F5344CB8AC3E}">
        <p14:creationId xmlns:p14="http://schemas.microsoft.com/office/powerpoint/2010/main" val="4350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статей из продолжающихся изданий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572960"/>
            <a:ext cx="2216753" cy="322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4992" y="3645984"/>
            <a:ext cx="2171444" cy="2202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186989" y="1507427"/>
            <a:ext cx="387754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385592"/>
                </a:solidFill>
                <a:latin typeface="Book Antiqua" pitchFamily="18" charset="0"/>
              </a:rPr>
              <a:t>Исмаилов, Э</a:t>
            </a:r>
            <a:r>
              <a:rPr lang="ru-RU" sz="1900" b="1" dirty="0" smtClean="0">
                <a:solidFill>
                  <a:srgbClr val="385592"/>
                </a:solidFill>
                <a:latin typeface="Book Antiqua" pitchFamily="18" charset="0"/>
              </a:rPr>
              <a:t>. Э</a:t>
            </a:r>
            <a:r>
              <a:rPr lang="ru-RU" sz="1900" b="1" dirty="0">
                <a:solidFill>
                  <a:srgbClr val="385592"/>
                </a:solidFill>
                <a:latin typeface="Book Antiqua" pitchFamily="18" charset="0"/>
              </a:rPr>
              <a:t>.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 Обучение морскому английскому. Некоторые выводы сравнительного исследования / Э. Э.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Исмаилов. //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Морская индустрия, транспорт и логистика в странах региона Балтийского моря: новые вызовы и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ответы : материалы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Х Юбилейной международной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конференции,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29-31 мая 2012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г. -  Ч.2. – Калининград: Издательство БГАРФ,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2012. –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с.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353-356.</a:t>
            </a:r>
            <a:endParaRPr lang="ru-RU" sz="1900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978"/>
            <a:ext cx="7488832" cy="4895990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8289"/>
            <a:ext cx="3024336" cy="450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диссертации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2710" y="1638289"/>
            <a:ext cx="409009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385592"/>
                </a:solidFill>
                <a:latin typeface="Book Antiqua" pitchFamily="18" charset="0"/>
              </a:rPr>
              <a:t>Ермаков, С.В.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Управление риском чрезвычайных ситуаций на основе прогнозирования и минимизации влияния человеческого фактора на навигационную безопасность плавания судна :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специальность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05.26.02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«Безопасность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в чрезвычайных ситуациях (в морской индустрии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)»: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диссертация на соискание ученой степени кандидата технических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наук / Ермаков Сергей Владимирович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;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научный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руководитель В. А. Бондарев ; Калининградский государственный технический университет. -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Калининград, 2018. </a:t>
            </a:r>
            <a:r>
              <a:rPr lang="ru-RU" sz="1700" dirty="0">
                <a:solidFill>
                  <a:srgbClr val="385592"/>
                </a:solidFill>
                <a:latin typeface="Book Antiqua" pitchFamily="18" charset="0"/>
              </a:rPr>
              <a:t>- 208 л. </a:t>
            </a:r>
          </a:p>
        </p:txBody>
      </p:sp>
    </p:spTree>
    <p:extLst>
      <p:ext uri="{BB962C8B-B14F-4D97-AF65-F5344CB8AC3E}">
        <p14:creationId xmlns:p14="http://schemas.microsoft.com/office/powerpoint/2010/main" val="9298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нормативных документов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C:\Users\User\Downloads\IMG_20200115_1043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3810"/>
            <a:ext cx="3131840" cy="4508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2675" y="1557169"/>
            <a:ext cx="39196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85592"/>
                </a:solidFill>
                <a:latin typeface="Book Antiqua" panose="02040602050305030304" pitchFamily="18" charset="0"/>
              </a:rPr>
              <a:t>ГОСТ Р ИСО 5489-2013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. Суда и морские технологии. Штормтрапы посадочные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=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ISO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5489:2008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Ships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and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marine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technology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– </a:t>
            </a:r>
            <a:r>
              <a:rPr lang="ru-RU" dirty="0" err="1" smtClean="0">
                <a:solidFill>
                  <a:srgbClr val="385592"/>
                </a:solidFill>
                <a:latin typeface="Book Antiqua" panose="02040602050305030304" pitchFamily="18" charset="0"/>
              </a:rPr>
              <a:t>Embarkation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ladders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 (IDT) : национальный стандарт </a:t>
            </a:r>
            <a:r>
              <a:rPr lang="ru-RU" dirty="0" err="1" smtClean="0">
                <a:solidFill>
                  <a:srgbClr val="385592"/>
                </a:solidFill>
                <a:latin typeface="Book Antiqua" panose="02040602050305030304" pitchFamily="18" charset="0"/>
              </a:rPr>
              <a:t>Росийской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 Федерации: издание официальное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: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утвержден и введен в действие Приказом Федерального агентства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по техническому регулированию и метрологии от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28 августа 2013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г.  №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656-ст: введен впервые: дата введения 2013-08-28. – Москва : </a:t>
            </a:r>
            <a:r>
              <a:rPr lang="ru-RU" dirty="0" err="1">
                <a:solidFill>
                  <a:srgbClr val="385592"/>
                </a:solidFill>
                <a:latin typeface="Book Antiqua" panose="02040602050305030304" pitchFamily="18" charset="0"/>
              </a:rPr>
              <a:t>Стандартинформ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</a:rPr>
              <a:t>, 2016. – 10 с. 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</a:rPr>
              <a:t>          </a:t>
            </a:r>
            <a:endParaRPr lang="ru-RU" dirty="0">
              <a:solidFill>
                <a:srgbClr val="38559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2436"/>
            <a:ext cx="3030097" cy="454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134119" y="1756611"/>
            <a:ext cx="3915008" cy="429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385592"/>
                </a:solidFill>
                <a:latin typeface="Book Antiqua" pitchFamily="18" charset="0"/>
              </a:rPr>
              <a:t>Зубарева, Н</a:t>
            </a:r>
            <a:r>
              <a:rPr lang="ru-RU" sz="1600" b="1" dirty="0" smtClean="0">
                <a:solidFill>
                  <a:srgbClr val="385592"/>
                </a:solidFill>
                <a:latin typeface="Book Antiqua" pitchFamily="18" charset="0"/>
              </a:rPr>
              <a:t>. П</a:t>
            </a:r>
            <a:r>
              <a:rPr lang="ru-RU" sz="1600" b="1" dirty="0">
                <a:solidFill>
                  <a:srgbClr val="385592"/>
                </a:solidFill>
                <a:latin typeface="Book Antiqua" pitchFamily="18" charset="0"/>
              </a:rPr>
              <a:t>.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Активизация учебного процесса обучения математике с применением кейс-метода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= </a:t>
            </a:r>
            <a:r>
              <a:rPr lang="en-US" sz="1600" dirty="0">
                <a:solidFill>
                  <a:srgbClr val="385592"/>
                </a:solidFill>
                <a:latin typeface="Book Antiqua" pitchFamily="18" charset="0"/>
              </a:rPr>
              <a:t>The Tidings of the Baltic State Fishing Fleet Academy. Psychological and pedagogical </a:t>
            </a:r>
            <a:r>
              <a:rPr lang="en-US" sz="1600" dirty="0" smtClean="0">
                <a:solidFill>
                  <a:srgbClr val="385592"/>
                </a:solidFill>
                <a:latin typeface="Book Antiqua" pitchFamily="18" charset="0"/>
              </a:rPr>
              <a:t>sciences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r>
              <a:rPr lang="en-US" sz="1600" dirty="0">
                <a:solidFill>
                  <a:srgbClr val="385592"/>
                </a:solidFill>
                <a:latin typeface="Book Antiqua" pitchFamily="18" charset="0"/>
              </a:rPr>
              <a:t>(Theory and methods of professional education)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/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Н. П. Зубарева.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//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Известия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Балтийской государственной академии рыбопромыслового флота: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психолого-педагогические науки (теория и методика профессионального образования) : научный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журнал / под редакцией Научной школы Г.А. </a:t>
            </a:r>
            <a:r>
              <a:rPr lang="ru-RU" sz="1600" dirty="0" err="1" smtClean="0">
                <a:solidFill>
                  <a:srgbClr val="385592"/>
                </a:solidFill>
                <a:latin typeface="Book Antiqua" pitchFamily="18" charset="0"/>
              </a:rPr>
              <a:t>Бокаревой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 – Калининград : Издательство БГАРФ, 2018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. -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№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4. -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С.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217– 221.</a:t>
            </a:r>
            <a:endParaRPr lang="ru-RU" sz="16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статьи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научного журнала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периодического издания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9990" y="1925053"/>
            <a:ext cx="3537103" cy="4054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7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Рыбное хозяйство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научно-практический и производственный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Федерального агентства по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рыболовству / учредитель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Центральное управление по </a:t>
            </a:r>
            <a:r>
              <a:rPr lang="ru-RU" sz="17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рыбохозяйственной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экспертизе и нормативам по сохранению, воспроизводству водных биологических ресурсов и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акклиматизации ; редакционная коллегия: С. Г. Филиппова (главный редактор) 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др.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–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Москва, </a:t>
            </a:r>
            <a:r>
              <a:rPr lang="ru-RU" sz="1700" dirty="0" smtClean="0">
                <a:solidFill>
                  <a:srgbClr val="385592"/>
                </a:solidFill>
                <a:latin typeface="Book Antiqua" pitchFamily="18" charset="0"/>
              </a:rPr>
              <a:t>– 2020,  №5 </a:t>
            </a:r>
            <a:endParaRPr lang="ru-RU" sz="17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fisheriesjournal.ru/images/numbers/2020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23" y="1623628"/>
            <a:ext cx="3209211" cy="4538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565484" y="1444424"/>
            <a:ext cx="794084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6862" y="332656"/>
            <a:ext cx="746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описание статьи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из периодического издания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3241" y="1853819"/>
            <a:ext cx="4319337" cy="4095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385592"/>
                </a:solidFill>
                <a:latin typeface="Book Antiqua" pitchFamily="18" charset="0"/>
              </a:rPr>
              <a:t>Гусев,  </a:t>
            </a:r>
            <a:r>
              <a:rPr lang="ru-RU" sz="2000" b="1" dirty="0">
                <a:solidFill>
                  <a:srgbClr val="385592"/>
                </a:solidFill>
                <a:latin typeface="Book Antiqua" pitchFamily="18" charset="0"/>
              </a:rPr>
              <a:t>Д. </a:t>
            </a:r>
            <a:r>
              <a:rPr lang="ru-RU" sz="2000" b="1" dirty="0" smtClean="0">
                <a:solidFill>
                  <a:srgbClr val="385592"/>
                </a:solidFill>
                <a:latin typeface="Book Antiqua" pitchFamily="18" charset="0"/>
              </a:rPr>
              <a:t>В.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 «Плавание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, за которое я так много бился, меня нисколько не радует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...». 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Поход лейтенанта С.О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. Макарова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на шхуне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«</a:t>
            </a:r>
            <a:r>
              <a:rPr lang="ru-RU" sz="2000" dirty="0" err="1" smtClean="0">
                <a:solidFill>
                  <a:srgbClr val="385592"/>
                </a:solidFill>
                <a:latin typeface="Book Antiqua" pitchFamily="18" charset="0"/>
              </a:rPr>
              <a:t>Тунгуз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»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из Кронштадта на Дальний Восток (1871-1872 гг.)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 /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Д. В. Гусев.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//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Военно-исторический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журнал.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- 2021. - </a:t>
            </a:r>
            <a:endParaRPr lang="ru-RU" sz="2000" dirty="0" smtClean="0">
              <a:solidFill>
                <a:srgbClr val="385592"/>
              </a:solidFill>
              <a:latin typeface="Book Antiqua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№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7. - С.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102-108.</a:t>
            </a: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9" y="1683333"/>
            <a:ext cx="3052261" cy="4418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5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5" y="1358898"/>
            <a:ext cx="7847003" cy="5090028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38759" y="3459116"/>
            <a:ext cx="7680634" cy="276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385592"/>
                </a:solidFill>
                <a:latin typeface="Book Antiqua" pitchFamily="18" charset="0"/>
              </a:rPr>
              <a:t>Бондарева, </a:t>
            </a:r>
            <a:r>
              <a:rPr lang="ru-RU" sz="1800" b="1" dirty="0" smtClean="0">
                <a:solidFill>
                  <a:srgbClr val="385592"/>
                </a:solidFill>
                <a:latin typeface="Book Antiqua" pitchFamily="18" charset="0"/>
              </a:rPr>
              <a:t> О. </a:t>
            </a:r>
            <a:r>
              <a:rPr lang="ru-RU" sz="1800" b="1" dirty="0">
                <a:solidFill>
                  <a:srgbClr val="385592"/>
                </a:solidFill>
                <a:latin typeface="Book Antiqua" pitchFamily="18" charset="0"/>
              </a:rPr>
              <a:t>М.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 Индивидуально–типологические особенности молодых участников сетевых компьютерных игр / О. М. Бондарева, А. А. Лукина, И. С.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Карась //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Балтийский морской форум :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научное издание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: материалы VIII Международного Балтийского морского форума: в 6 т.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– Калининград :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Издательство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БГАРФ, 2020. </a:t>
            </a:r>
            <a:endParaRPr lang="ru-RU" sz="1800" dirty="0" smtClean="0">
              <a:solidFill>
                <a:srgbClr val="385592"/>
              </a:solidFill>
              <a:latin typeface="Book Antiqua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Т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. 1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: Инновации в науке, образовании и предпринимательстве. – С. 209–212. – URL: https://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www.elibrary.ru/item.asp?id=44718188&amp;pff=1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(дата обращения 12.03.2021). – Режим доступа: для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авторизации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пользователей.</a:t>
            </a:r>
            <a:endParaRPr lang="ru-RU" sz="18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367233"/>
            <a:ext cx="776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Библиографическое </a:t>
            </a:r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описание статьи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из Интернет-ресурса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5" y="1435230"/>
            <a:ext cx="3585936" cy="1995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Заголовок 74"/>
          <p:cNvSpPr txBox="1">
            <a:spLocks noGrp="1"/>
          </p:cNvSpPr>
          <p:nvPr>
            <p:ph type="title"/>
          </p:nvPr>
        </p:nvSpPr>
        <p:spPr>
          <a:xfrm>
            <a:off x="584948" y="530597"/>
            <a:ext cx="78866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Составители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одержимое 2"/>
          <p:cNvSpPr txBox="1">
            <a:spLocks/>
          </p:cNvSpPr>
          <p:nvPr/>
        </p:nvSpPr>
        <p:spPr>
          <a:xfrm>
            <a:off x="1100219" y="1916832"/>
            <a:ext cx="6856158" cy="424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400" b="1" dirty="0" err="1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Бабченок</a:t>
            </a:r>
            <a:r>
              <a:rPr lang="ru-RU" sz="2400" b="1" dirty="0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Н.Л. – директор НТБ БГАРФ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400" b="1" dirty="0" err="1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Лапацуева</a:t>
            </a:r>
            <a:r>
              <a:rPr lang="ru-RU" sz="2400" b="1" dirty="0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Г.Ф. – заведующая отделом  НТБ БГАРФ.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400" b="1" dirty="0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Елизарова Г.А. – главный библиотекарь НТБ БГАРФ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ru-RU" sz="2400" b="1" dirty="0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Лопатина Н.Н</a:t>
            </a:r>
            <a:r>
              <a:rPr lang="ru-RU" sz="2400" b="1" dirty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заведующая </a:t>
            </a:r>
            <a:r>
              <a:rPr lang="ru-RU" sz="2400" b="1" dirty="0">
                <a:solidFill>
                  <a:srgbClr val="3A5896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отделом  НТБ БГАРФ.</a:t>
            </a:r>
          </a:p>
        </p:txBody>
      </p:sp>
    </p:spTree>
    <p:extLst>
      <p:ext uri="{BB962C8B-B14F-4D97-AF65-F5344CB8AC3E}">
        <p14:creationId xmlns:p14="http://schemas.microsoft.com/office/powerpoint/2010/main" val="405456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сайта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э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лектронного периодического издания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71392" y="2576753"/>
            <a:ext cx="3849924" cy="2524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385592"/>
                </a:solidFill>
                <a:latin typeface="Book Antiqua" pitchFamily="18" charset="0"/>
              </a:rPr>
              <a:t>Морские интеллектуальные </a:t>
            </a:r>
            <a:r>
              <a:rPr lang="ru-RU" sz="2000" b="1" dirty="0">
                <a:solidFill>
                  <a:srgbClr val="385592"/>
                </a:solidFill>
                <a:latin typeface="Book Antiqua" pitchFamily="18" charset="0"/>
              </a:rPr>
              <a:t>технологии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 : научный журнал : </a:t>
            </a:r>
            <a:r>
              <a:rPr lang="en-US" sz="2000" dirty="0" smtClean="0">
                <a:solidFill>
                  <a:srgbClr val="385592"/>
                </a:solidFill>
                <a:latin typeface="Book Antiqua" pitchFamily="18" charset="0"/>
              </a:rPr>
              <a:t>[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сайт</a:t>
            </a:r>
            <a:r>
              <a:rPr lang="en-US" sz="2000" dirty="0" smtClean="0">
                <a:solidFill>
                  <a:srgbClr val="385592"/>
                </a:solidFill>
                <a:latin typeface="Book Antiqua" pitchFamily="18" charset="0"/>
              </a:rPr>
              <a:t>]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. –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Москва, 2002. – . – </a:t>
            </a:r>
            <a:r>
              <a:rPr lang="en-US" sz="2000" dirty="0">
                <a:solidFill>
                  <a:srgbClr val="385592"/>
                </a:solidFill>
                <a:latin typeface="Book Antiqua" pitchFamily="18" charset="0"/>
              </a:rPr>
              <a:t>URL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: </a:t>
            </a:r>
            <a:r>
              <a:rPr lang="en-US" sz="2000" dirty="0">
                <a:solidFill>
                  <a:srgbClr val="385592"/>
                </a:solidFill>
                <a:latin typeface="Book Antiqua" pitchFamily="18" charset="0"/>
              </a:rPr>
              <a:t>http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://</a:t>
            </a:r>
            <a:r>
              <a:rPr lang="en-US" sz="2000" dirty="0" err="1">
                <a:solidFill>
                  <a:srgbClr val="385592"/>
                </a:solidFill>
                <a:latin typeface="Book Antiqua" pitchFamily="18" charset="0"/>
              </a:rPr>
              <a:t>morintex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.</a:t>
            </a:r>
            <a:r>
              <a:rPr lang="en-US" sz="2000" dirty="0" err="1">
                <a:solidFill>
                  <a:srgbClr val="385592"/>
                </a:solidFill>
                <a:latin typeface="Book Antiqua" pitchFamily="18" charset="0"/>
              </a:rPr>
              <a:t>ru</a:t>
            </a:r>
            <a:r>
              <a:rPr lang="en-US" sz="2000" dirty="0">
                <a:solidFill>
                  <a:srgbClr val="385592"/>
                </a:solidFill>
                <a:latin typeface="Book Antiqua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(дата обращения: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31.01.2022)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– Режим доступа: свободный.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4332"/>
            <a:ext cx="3469690" cy="3229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70384" y="1264993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134119" y="1558390"/>
            <a:ext cx="3876540" cy="449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b="1" dirty="0" smtClean="0">
                <a:solidFill>
                  <a:srgbClr val="385592"/>
                </a:solidFill>
                <a:latin typeface="Book Antiqua" pitchFamily="18" charset="0"/>
              </a:rPr>
              <a:t>Как </a:t>
            </a:r>
            <a:r>
              <a:rPr lang="ru-RU" sz="1900" b="1" dirty="0">
                <a:solidFill>
                  <a:srgbClr val="385592"/>
                </a:solidFill>
                <a:latin typeface="Book Antiqua" pitchFamily="18" charset="0"/>
              </a:rPr>
              <a:t>негосударственные субъекты помогли </a:t>
            </a:r>
            <a:r>
              <a:rPr lang="en-US" sz="1900" b="1" dirty="0" smtClean="0">
                <a:solidFill>
                  <a:srgbClr val="385592"/>
                </a:solidFill>
                <a:latin typeface="Book Antiqua" pitchFamily="18" charset="0"/>
              </a:rPr>
              <a:t>c</a:t>
            </a:r>
            <a:r>
              <a:rPr lang="ru-RU" sz="1900" b="1" dirty="0" smtClean="0">
                <a:solidFill>
                  <a:srgbClr val="385592"/>
                </a:solidFill>
                <a:latin typeface="Book Antiqua" pitchFamily="18" charset="0"/>
              </a:rPr>
              <a:t>оглашению </a:t>
            </a:r>
            <a:r>
              <a:rPr lang="ru-RU" sz="1900" b="1" dirty="0">
                <a:solidFill>
                  <a:srgbClr val="385592"/>
                </a:solidFill>
                <a:latin typeface="Book Antiqua" pitchFamily="18" charset="0"/>
              </a:rPr>
              <a:t>по Арктическому </a:t>
            </a:r>
            <a:r>
              <a:rPr lang="ru-RU" sz="1900" b="1" dirty="0" smtClean="0">
                <a:solidFill>
                  <a:srgbClr val="385592"/>
                </a:solidFill>
                <a:latin typeface="Book Antiqua" pitchFamily="18" charset="0"/>
              </a:rPr>
              <a:t>рыболовству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Дэвид </a:t>
            </a:r>
            <a:r>
              <a:rPr lang="ru-RU" sz="1900" dirty="0" err="1">
                <a:solidFill>
                  <a:srgbClr val="385592"/>
                </a:solidFill>
                <a:latin typeface="Book Antiqua" pitchFamily="18" charset="0"/>
              </a:rPr>
              <a:t>Бентон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, Дэвид </a:t>
            </a:r>
            <a:r>
              <a:rPr lang="ru-RU" sz="1900" dirty="0" err="1">
                <a:solidFill>
                  <a:srgbClr val="385592"/>
                </a:solidFill>
                <a:latin typeface="Book Antiqua" pitchFamily="18" charset="0"/>
              </a:rPr>
              <a:t>Болтон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, Питер </a:t>
            </a:r>
            <a:r>
              <a:rPr lang="ru-RU" sz="1900" dirty="0" err="1">
                <a:solidFill>
                  <a:srgbClr val="385592"/>
                </a:solidFill>
                <a:latin typeface="Book Antiqua" pitchFamily="18" charset="0"/>
              </a:rPr>
              <a:t>Харрисон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 [и др.].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// Рыбное хозяйство : научно-практический и производственный журнал. - 2021.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- № 6</a:t>
            </a:r>
            <a:r>
              <a:rPr lang="ru-RU" sz="1900" dirty="0">
                <a:solidFill>
                  <a:srgbClr val="385592"/>
                </a:solidFill>
                <a:latin typeface="Book Antiqua" pitchFamily="18" charset="0"/>
              </a:rPr>
              <a:t>. - С. </a:t>
            </a:r>
            <a:r>
              <a:rPr lang="ru-RU" sz="1900" dirty="0" smtClean="0">
                <a:solidFill>
                  <a:srgbClr val="385592"/>
                </a:solidFill>
                <a:latin typeface="Book Antiqua" pitchFamily="18" charset="0"/>
              </a:rPr>
              <a:t>5-17.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en-US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URL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  <a:hlinkClick r:id="rId2"/>
              </a:rPr>
              <a:t>files.tsuren.ru/journal/lite-numbers/rh_2021-06_lt.pdf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обращения: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31.01.2022). </a:t>
            </a:r>
            <a:endParaRPr lang="ru-RU" sz="19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18312"/>
            <a:ext cx="7702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статьи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из периодического издания в электронном виде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9" y="1558390"/>
            <a:ext cx="3081507" cy="43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endParaRPr lang="ru-RU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Интернет-ресурсов. Сайт в целом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 r="1823" b="4426"/>
          <a:stretch/>
        </p:blipFill>
        <p:spPr bwMode="auto">
          <a:xfrm>
            <a:off x="928517" y="1551742"/>
            <a:ext cx="3528392" cy="1976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1476207"/>
            <a:ext cx="3582256" cy="205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Балтийская государственная академия рыбопромыслового флота 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сайт</a:t>
            </a:r>
            <a:r>
              <a:rPr lang="en-US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 Калининград, -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URL: </a:t>
            </a:r>
            <a:r>
              <a:rPr lang="en-US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http://</a:t>
            </a:r>
            <a:r>
              <a:rPr lang="en-US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www.bgarf.ru/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(дата обращения: 31.01. 2022). </a:t>
            </a:r>
            <a:r>
              <a:rPr lang="ru-RU" sz="1800" dirty="0"/>
              <a:t>– </a:t>
            </a:r>
            <a:r>
              <a:rPr lang="ru-RU" sz="1800" dirty="0">
                <a:solidFill>
                  <a:srgbClr val="385592"/>
                </a:solidFill>
                <a:latin typeface="Book Antiqua" pitchFamily="18" charset="0"/>
              </a:rPr>
              <a:t>Режим доступа: </a:t>
            </a:r>
            <a:r>
              <a:rPr lang="ru-RU" sz="1800" dirty="0" smtClean="0">
                <a:solidFill>
                  <a:srgbClr val="385592"/>
                </a:solidFill>
                <a:latin typeface="Book Antiqua" pitchFamily="18" charset="0"/>
              </a:rPr>
              <a:t>свободный.</a:t>
            </a:r>
            <a:endParaRPr lang="ru-RU" sz="1800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7" y="3673136"/>
            <a:ext cx="3528392" cy="2553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3605759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Гидроакустический сайт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сайт</a:t>
            </a:r>
            <a:r>
              <a:rPr lang="en-US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URL: </a:t>
            </a:r>
            <a:r>
              <a:rPr lang="en-US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https://hydroacoustic.ru/</a:t>
            </a:r>
            <a:r>
              <a:rPr lang="ru-RU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(дата обращения: 31.01. 2022). </a:t>
            </a:r>
            <a:r>
              <a:rPr lang="ru-RU" dirty="0"/>
              <a:t>– </a:t>
            </a:r>
            <a:r>
              <a:rPr lang="ru-RU" dirty="0">
                <a:solidFill>
                  <a:srgbClr val="385592"/>
                </a:solidFill>
                <a:latin typeface="Book Antiqua" pitchFamily="18" charset="0"/>
              </a:rPr>
              <a:t>Режим доступа: свободный. </a:t>
            </a:r>
            <a:endParaRPr lang="ru-RU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63492" y="4845403"/>
            <a:ext cx="6872999" cy="1298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Судостроение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</a:rPr>
              <a:t>//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Википедия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сайт</a:t>
            </a:r>
            <a:r>
              <a:rPr lang="en-US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URL: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  <a:hlinkClick r:id="rId2"/>
              </a:rPr>
              <a:t>https://ru.wikipedia.org/wiki/Судостроение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(дата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обращения: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31.01. 2022). </a:t>
            </a:r>
            <a:r>
              <a:rPr lang="ru-RU" sz="2000" dirty="0"/>
              <a:t>– </a:t>
            </a:r>
            <a:r>
              <a:rPr lang="ru-RU" sz="2000" dirty="0">
                <a:solidFill>
                  <a:srgbClr val="385592"/>
                </a:solidFill>
                <a:latin typeface="Book Antiqua" pitchFamily="18" charset="0"/>
              </a:rPr>
              <a:t>Режим доступа: свободный.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 </a:t>
            </a:r>
            <a:endParaRPr lang="ru-RU" sz="2000" dirty="0" smtClean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endParaRPr lang="ru-RU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Интернет-ресурсов. Раздел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из сайта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56" y="1530626"/>
            <a:ext cx="6694470" cy="323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91401" y="3749058"/>
            <a:ext cx="70893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Intellectual Technologies in the Field of Fundamental Education of Navigators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/ V.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Bondarev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 V.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Volkogon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 Y.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Nechaev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 P.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Kovalishin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. –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DOI: 10.12716/1001.14.01.14.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//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TransNav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: international journal on marine navigation and safety of sea transportation. – 2020. – vol. 14. – No 1. – P. 123–127. -   URL: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hlinkClick r:id="rId2"/>
              </a:rPr>
              <a:t>https://www.transnav.eu/Article_Intellectual_Technologies</a:t>
            </a:r>
            <a:endParaRPr lang="ru-RU" u="sng" dirty="0" smtClean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  <a:hlinkClick r:id="rId2"/>
            </a:endParaRPr>
          </a:p>
          <a:p>
            <a:pPr lvl="0"/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  <a:hlinkClick r:id="rId2"/>
              </a:rPr>
              <a:t>_in_the_Bondarev,53,984.html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(accessed 12 March 2021).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из Интернет-ресурса на иностранном языке 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77" y="1583606"/>
            <a:ext cx="3505429" cy="2093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8" t="8000" r="35472" b="22640"/>
          <a:stretch/>
        </p:blipFill>
        <p:spPr bwMode="auto">
          <a:xfrm>
            <a:off x="755576" y="1451776"/>
            <a:ext cx="3360337" cy="4785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211392" y="1576138"/>
            <a:ext cx="3902298" cy="4661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7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Безопасность мореплавания и ведения промысла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бюллетень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/Калининградский государственный технический университет ; редакционная коллегия: И.В. Шестакова (главный редактор) 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[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др.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]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Калининград : Издательство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БГАРФ, 2017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Вып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1. – 2017. – 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URL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http://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fish.gov.ru/files/documents/otraslevaya_deyatelnost/bezopasnost_moreplavaniya/bm.pdf</a:t>
            </a:r>
            <a:r>
              <a:rPr lang="en-US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(дата обращения: </a:t>
            </a:r>
            <a:r>
              <a:rPr lang="ru-RU" sz="17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31.01.2022).</a:t>
            </a:r>
            <a:endParaRPr lang="ru-RU" sz="17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945" y="367233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 из электронных каталогов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264993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134119" y="1935154"/>
            <a:ext cx="3876540" cy="3556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385592"/>
                </a:solidFill>
                <a:latin typeface="Book Antiqua" pitchFamily="18" charset="0"/>
              </a:rPr>
              <a:t>КОМПАС-3</a:t>
            </a:r>
            <a:r>
              <a:rPr lang="en-US" sz="2000" b="1" dirty="0">
                <a:solidFill>
                  <a:srgbClr val="385592"/>
                </a:solidFill>
                <a:latin typeface="Book Antiqua" pitchFamily="18" charset="0"/>
              </a:rPr>
              <a:t>D v20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: система трехмерного моделирования [для домашнего моделирования и учебных целей]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разработчик «АСКОН». – Москва : 1С, 2021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 1 </a:t>
            </a:r>
            <a:r>
              <a:rPr lang="en-US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CD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ROM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 (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1С: Электронная </a:t>
            </a:r>
            <a:r>
              <a:rPr lang="ru-RU" sz="2000" dirty="0" err="1" smtClean="0">
                <a:solidFill>
                  <a:srgbClr val="385592"/>
                </a:solidFill>
                <a:latin typeface="Book Antiqua" pitchFamily="18" charset="0"/>
              </a:rPr>
              <a:t>дистрибьюция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). – </a:t>
            </a:r>
            <a:r>
              <a:rPr lang="ru-RU" sz="2000" dirty="0" err="1" smtClean="0">
                <a:solidFill>
                  <a:srgbClr val="385592"/>
                </a:solidFill>
                <a:latin typeface="Book Antiqua" pitchFamily="18" charset="0"/>
              </a:rPr>
              <a:t>Загл</a:t>
            </a:r>
            <a:r>
              <a:rPr lang="ru-RU" sz="2000" dirty="0" smtClean="0">
                <a:solidFill>
                  <a:srgbClr val="385592"/>
                </a:solidFill>
                <a:latin typeface="Book Antiqua" pitchFamily="18" charset="0"/>
              </a:rPr>
              <a:t>. с титул. экрана. – Электронная программа : электронная.</a:t>
            </a: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7" y="30628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endParaRPr lang="ru-RU" sz="24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компьютерных программ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https://ascon.ru/source/images/software/7/2021/Kompas-splash-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7" y="1622613"/>
            <a:ext cx="3074749" cy="4181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579549" y="1184855"/>
            <a:ext cx="8010659" cy="5254581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49786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Использованная литература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34589" y="1210611"/>
            <a:ext cx="7674822" cy="511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solidFill>
                  <a:srgbClr val="385592"/>
                </a:solidFill>
                <a:latin typeface="Book Antiqua" pitchFamily="18" charset="0"/>
              </a:rPr>
              <a:t>ГОСТ Р  7.0.100–2018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. Библиографическая запись. Библиографическое описание. Общие требования и правила составления</a:t>
            </a:r>
            <a:r>
              <a:rPr lang="en-US" sz="1600" dirty="0">
                <a:solidFill>
                  <a:srgbClr val="385592"/>
                </a:solidFill>
                <a:latin typeface="Book Antiqua" pitchFamily="18" charset="0"/>
              </a:rPr>
              <a:t>.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Общие требования и правила</a:t>
            </a:r>
            <a:r>
              <a:rPr lang="en-US" sz="1600" dirty="0">
                <a:solidFill>
                  <a:srgbClr val="385592"/>
                </a:solidFill>
                <a:latin typeface="Book Antiqua" pitchFamily="18" charset="0"/>
              </a:rPr>
              <a:t> = System of standards on information, librarianship and publishing. Bibliographic record. Bibliographic description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. </a:t>
            </a:r>
            <a:r>
              <a:rPr lang="en-US" sz="1600" dirty="0">
                <a:solidFill>
                  <a:srgbClr val="385592"/>
                </a:solidFill>
                <a:latin typeface="Book Antiqua" pitchFamily="18" charset="0"/>
              </a:rPr>
              <a:t>General requirements and rules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: национальный стандарт Российской Федерации: издание официальное: утвержден и введен в действие Приказом Федерального агентства по техническому регулированию и метрологии от 3 декабря 2018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г. 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№  </a:t>
            </a:r>
            <a:r>
              <a:rPr lang="ru-RU" sz="1600" dirty="0" smtClean="0">
                <a:solidFill>
                  <a:srgbClr val="385592"/>
                </a:solidFill>
                <a:latin typeface="Book Antiqua" pitchFamily="18" charset="0"/>
              </a:rPr>
              <a:t>1050–</a:t>
            </a:r>
            <a:r>
              <a:rPr lang="ru-RU" sz="1600" dirty="0" err="1" smtClean="0">
                <a:solidFill>
                  <a:srgbClr val="385592"/>
                </a:solidFill>
                <a:latin typeface="Book Antiqua" pitchFamily="18" charset="0"/>
              </a:rPr>
              <a:t>ст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: введен впервые:  дата введения 2019–07–01/ разработан Федеральным государственным унитарным предприятием «Информационное телеграфное агентство России (ИТАР–ТАСС)» филиал «Российская книжная палата», Федеральным государственным бюджетным учреждением «Российская государственная библиотека», Федеральным государственным бюджетным учреждением «Российская национальная библиотека». – Москва: </a:t>
            </a:r>
            <a:r>
              <a:rPr lang="ru-RU" sz="1600" dirty="0" err="1">
                <a:solidFill>
                  <a:srgbClr val="385592"/>
                </a:solidFill>
                <a:latin typeface="Book Antiqua" pitchFamily="18" charset="0"/>
              </a:rPr>
              <a:t>Стандартинформ</a:t>
            </a:r>
            <a:r>
              <a:rPr lang="ru-RU" sz="1600" dirty="0">
                <a:solidFill>
                  <a:srgbClr val="385592"/>
                </a:solidFill>
                <a:latin typeface="Book Antiqua" pitchFamily="18" charset="0"/>
              </a:rPr>
              <a:t>, 2018. </a:t>
            </a:r>
            <a:endParaRPr lang="ru-RU" sz="1600" b="1" dirty="0" smtClean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635936"/>
            <a:ext cx="3394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.- 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каждой областью описания, кроме первой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, 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годом издания, а также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перечислением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коллектива авторов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: 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сведениями, относящимися к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изданию (учебник, диссертация, справочник).</a:t>
            </a: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0" y="1635936"/>
            <a:ext cx="33468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/ 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сведениями об авторстве, коллективном авторе, составителе или редакторе. </a:t>
            </a:r>
            <a:endParaRPr lang="ru-RU" sz="2000" b="1" dirty="0" smtClean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; 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для отделения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друг от друга групп авторов и перед вторым местом 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//  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сведениями  об источнике, в котором опубликована статья.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592" y="33265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Условные разделительные знаки библиографического описания</a:t>
            </a:r>
            <a:endParaRPr lang="ru-RU" sz="28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pc="-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000" y="2408976"/>
            <a:ext cx="4461409" cy="296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одним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автором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403739" y="2678752"/>
            <a:ext cx="3693513" cy="211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spc="-15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Вахламов</a:t>
            </a:r>
            <a:r>
              <a:rPr lang="ru-RU" sz="2000" b="1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В</a:t>
            </a:r>
            <a:r>
              <a:rPr lang="ru-RU" sz="2000" b="1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К. </a:t>
            </a:r>
            <a:r>
              <a:rPr lang="ru-RU" sz="2000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Конструкция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расчет и эксплуатационные свойства автомобилей </a:t>
            </a:r>
            <a:r>
              <a:rPr lang="ru-RU" sz="2000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учебное пособие / В. К. </a:t>
            </a:r>
            <a:r>
              <a:rPr lang="ru-RU" sz="2000" spc="-15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Вахламов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</a:t>
            </a:r>
            <a:r>
              <a:rPr lang="ru-RU" sz="2000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Москва 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000" spc="-15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Academia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2007. –</a:t>
            </a:r>
            <a:r>
              <a:rPr lang="ru-RU" sz="2000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560 с</a:t>
            </a:r>
            <a:r>
              <a:rPr lang="ru-RU" sz="2000" spc="-15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 (Высшее профессиональное образование)</a:t>
            </a:r>
            <a:endParaRPr lang="ru-RU" sz="2000" spc="-150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827584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авторами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4" y="1611560"/>
            <a:ext cx="3006936" cy="455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99991" y="2828492"/>
            <a:ext cx="3536425" cy="211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Баврин</a:t>
            </a:r>
            <a:r>
              <a:rPr lang="ru-RU" sz="20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И. И.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Высшая математика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учебник для студентов высших учебных заведений / И. И. </a:t>
            </a:r>
            <a:r>
              <a:rPr lang="ru-RU" sz="20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Баврин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В. Л. Матросов. 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Москва : </a:t>
            </a:r>
            <a:r>
              <a:rPr lang="ru-RU" sz="20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2002. 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400 с. </a:t>
            </a:r>
          </a:p>
        </p:txBody>
      </p:sp>
    </p:spTree>
    <p:extLst>
      <p:ext uri="{BB962C8B-B14F-4D97-AF65-F5344CB8AC3E}">
        <p14:creationId xmlns:p14="http://schemas.microsoft.com/office/powerpoint/2010/main" val="27350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553453" y="1444424"/>
            <a:ext cx="8037093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авторами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1299"/>
            <a:ext cx="3096344" cy="462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090738" y="2058873"/>
            <a:ext cx="4153670" cy="253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Гайворонский</a:t>
            </a:r>
            <a:r>
              <a:rPr lang="ru-RU" sz="1800" b="1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И. В.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Анатомия и физиология человека 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И. В. </a:t>
            </a:r>
            <a:r>
              <a:rPr lang="ru-RU" sz="18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Гайворонский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Г. И. </a:t>
            </a:r>
            <a:r>
              <a:rPr lang="ru-RU" sz="18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Ничипорук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А. И. </a:t>
            </a:r>
            <a:r>
              <a:rPr lang="ru-RU" sz="1800" dirty="0" err="1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Гайворонский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–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4-е изд., стер. –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Академия, 2008. 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496 с.</a:t>
            </a:r>
            <a:r>
              <a:rPr lang="ru-RU" sz="18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 (Среднее профессиональное образование. Здравоохранение)</a:t>
            </a:r>
            <a:endParaRPr lang="ru-RU" sz="18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7782"/>
            <a:ext cx="3096344" cy="4579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авторами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29534" y="2121329"/>
            <a:ext cx="3879749" cy="2643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9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Начертательная геометрия. Инженерная и машинная графика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/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К. И.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Вальков, Б. И. </a:t>
            </a:r>
            <a:r>
              <a:rPr lang="ru-RU" sz="19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Дралин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В. Ю. </a:t>
            </a:r>
            <a:r>
              <a:rPr lang="ru-RU" sz="19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Клементьев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М. Н. </a:t>
            </a:r>
            <a:r>
              <a:rPr lang="ru-RU" sz="19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Чукова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 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 редакцией К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И. </a:t>
            </a:r>
            <a:r>
              <a:rPr lang="ru-RU" sz="1900" dirty="0" err="1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Валькова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–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Москва : Высшая школа, 1997. –</a:t>
            </a:r>
            <a:r>
              <a:rPr lang="ru-RU" sz="19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495 с. </a:t>
            </a:r>
            <a:endParaRPr lang="ru-RU" sz="19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5" y="1309847"/>
            <a:ext cx="8015445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с 5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и более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авторами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0737" y="2326896"/>
            <a:ext cx="45479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Польские химические 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900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олимпиады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 : сборник задач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/З. </a:t>
            </a:r>
            <a:r>
              <a:rPr lang="ru-RU" sz="1900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Квапневский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 Т. </a:t>
            </a:r>
            <a:r>
              <a:rPr lang="ru-RU" sz="1900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Шаршаневич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Р. </a:t>
            </a:r>
            <a:r>
              <a:rPr lang="ru-RU" sz="1900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Киешковский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[и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др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.]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;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перевод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с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польского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П. Г. </a:t>
            </a:r>
            <a:r>
              <a:rPr lang="ru-RU" sz="1900" dirty="0" err="1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Буяновской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[и др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.].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; под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редакцией </a:t>
            </a:r>
            <a:r>
              <a:rPr lang="ru-RU" sz="1900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С. С. Чуранова. - Москва : Мир, 1980. - 532 с. – </a:t>
            </a:r>
            <a:r>
              <a:rPr lang="ru-RU" sz="1900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(Задачи и олимпиады)</a:t>
            </a:r>
            <a:endParaRPr lang="ru-RU" sz="1900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Книга &quot;Польские химические олимпиады (Сборник задач)&quot; Квапневский З. –  купить книгу с быстрой доставкой в интернет-магазине O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5" y="1579001"/>
            <a:ext cx="2930900" cy="4627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с двумя усеченными противолежащими углами 8"/>
          <p:cNvSpPr/>
          <p:nvPr/>
        </p:nvSpPr>
        <p:spPr>
          <a:xfrm>
            <a:off x="755576" y="1444424"/>
            <a:ext cx="7488832" cy="4896544"/>
          </a:xfrm>
          <a:prstGeom prst="snip2DiagRect">
            <a:avLst>
              <a:gd name="adj1" fmla="val 0"/>
              <a:gd name="adj2" fmla="val 7785"/>
            </a:avLst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6" y="1624444"/>
            <a:ext cx="3039537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403740" y="2812005"/>
            <a:ext cx="356744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Информатика. Базовый курс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учебник / 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под редакцией С. В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Симонович. 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2-е изд. –</a:t>
            </a:r>
            <a:r>
              <a:rPr lang="ru-RU" sz="2000" dirty="0" smtClean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Санкт-Петербург </a:t>
            </a:r>
            <a:r>
              <a:rPr lang="ru-RU" sz="2000" dirty="0">
                <a:solidFill>
                  <a:srgbClr val="3855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Питер, 2008. - 640 с. </a:t>
            </a:r>
            <a:endParaRPr lang="ru-RU" sz="2000" b="1" dirty="0">
              <a:solidFill>
                <a:srgbClr val="3855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Библиографическое описание </a:t>
            </a:r>
            <a:r>
              <a:rPr lang="ru-RU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книги </a:t>
            </a: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под редакцией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1796</TotalTime>
  <Words>1355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Составители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181</cp:revision>
  <dcterms:created xsi:type="dcterms:W3CDTF">2016-11-18T14:12:19Z</dcterms:created>
  <dcterms:modified xsi:type="dcterms:W3CDTF">2023-03-06T07:36:39Z</dcterms:modified>
</cp:coreProperties>
</file>